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Raleway Medium" pitchFamily="2" charset="0"/>
      <p:regular r:id="rId1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55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19576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Jogo da Vida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104078"/>
            <a:ext cx="7415927" cy="1645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Implementação e Comparação: Sequencial, Paralela e Distribuída</a:t>
            </a:r>
            <a:endParaRPr lang="en-US" sz="3450" dirty="0"/>
          </a:p>
        </p:txBody>
      </p:sp>
      <p:sp>
        <p:nvSpPr>
          <p:cNvPr id="5" name="Text 2"/>
          <p:cNvSpPr/>
          <p:nvPr/>
        </p:nvSpPr>
        <p:spPr>
          <a:xfrm>
            <a:off x="864037" y="511992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Aluno: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Renan Gabriel Bueno</a:t>
            </a: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RA: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2454254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3064" y="552450"/>
            <a:ext cx="5762149" cy="5580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Detalhes dos Resultados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03064" y="1190744"/>
            <a:ext cx="7726918" cy="446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Tempos Médios de Execução por Cenário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03064" y="1938457"/>
            <a:ext cx="13224272" cy="321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Para uma análise mais aprofundada, apresentamos as médias dos tempos de execução para cada configuração de teste.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03064" y="2686645"/>
            <a:ext cx="3964067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Tamanho da Matriz: 500x500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03064" y="3101697"/>
            <a:ext cx="267854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30 Interações</a:t>
            </a:r>
            <a:endParaRPr lang="en-US" sz="21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64" y="3662482"/>
            <a:ext cx="6367105" cy="3565565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67851" y="2686645"/>
            <a:ext cx="4251722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Tamanho da Matriz: 2000x2000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567851" y="3101697"/>
            <a:ext cx="267854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20 Interações</a:t>
            </a:r>
            <a:endParaRPr lang="en-US" sz="21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7851" y="3662482"/>
            <a:ext cx="6367105" cy="356556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03064" y="7680007"/>
            <a:ext cx="13224272" cy="321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4860" y="617458"/>
            <a:ext cx="4983361" cy="622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Conclusões Finais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84860" y="1330047"/>
            <a:ext cx="10776347" cy="498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Lições Aprendidas sobre Paralelismo e Distribuição</a:t>
            </a:r>
            <a:endParaRPr lang="en-US" sz="3100" dirty="0"/>
          </a:p>
        </p:txBody>
      </p:sp>
      <p:sp>
        <p:nvSpPr>
          <p:cNvPr id="4" name="Shape 2"/>
          <p:cNvSpPr/>
          <p:nvPr/>
        </p:nvSpPr>
        <p:spPr>
          <a:xfrm>
            <a:off x="784860" y="2164675"/>
            <a:ext cx="4204097" cy="2282428"/>
          </a:xfrm>
          <a:prstGeom prst="roundRect">
            <a:avLst>
              <a:gd name="adj" fmla="val 23581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3"/>
          <p:cNvSpPr/>
          <p:nvPr/>
        </p:nvSpPr>
        <p:spPr>
          <a:xfrm>
            <a:off x="1009055" y="2388870"/>
            <a:ext cx="3710821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Sequencial como Referência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09055" y="2834878"/>
            <a:ext cx="3755708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Simples, confiável e essencial como base de comparação.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3152" y="2164675"/>
            <a:ext cx="4204097" cy="2282428"/>
          </a:xfrm>
          <a:prstGeom prst="roundRect">
            <a:avLst>
              <a:gd name="adj" fmla="val 23581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6"/>
          <p:cNvSpPr/>
          <p:nvPr/>
        </p:nvSpPr>
        <p:spPr>
          <a:xfrm>
            <a:off x="5437346" y="2388870"/>
            <a:ext cx="3031569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Paralelismo Desafiador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5437346" y="2834878"/>
            <a:ext cx="3755708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Não escalou bem devido a </a:t>
            </a: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overhead de threads e disputa de memória</a:t>
            </a: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1443" y="2164675"/>
            <a:ext cx="4204097" cy="2282428"/>
          </a:xfrm>
          <a:prstGeom prst="roundRect">
            <a:avLst>
              <a:gd name="adj" fmla="val 23581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9"/>
          <p:cNvSpPr/>
          <p:nvPr/>
        </p:nvSpPr>
        <p:spPr>
          <a:xfrm>
            <a:off x="9865638" y="2388870"/>
            <a:ext cx="3755708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Mais Threads ≠ Mais Velocidade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9865638" y="3146346"/>
            <a:ext cx="3755708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Aumento de threads não garante melhor desempenho; pode até piorar.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84860" y="4671298"/>
            <a:ext cx="6418183" cy="1612106"/>
          </a:xfrm>
          <a:prstGeom prst="roundRect">
            <a:avLst>
              <a:gd name="adj" fmla="val 33386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2"/>
          <p:cNvSpPr/>
          <p:nvPr/>
        </p:nvSpPr>
        <p:spPr>
          <a:xfrm>
            <a:off x="1009055" y="4895493"/>
            <a:ext cx="3083362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Distribuição Vencedora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1009055" y="5341501"/>
            <a:ext cx="5969794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Trouxe ganhos significativos: </a:t>
            </a: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50% em 500x500 e 25% em 2000x2000</a:t>
            </a: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7238" y="4671298"/>
            <a:ext cx="6418302" cy="1612106"/>
          </a:xfrm>
          <a:prstGeom prst="roundRect">
            <a:avLst>
              <a:gd name="adj" fmla="val 33386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5"/>
          <p:cNvSpPr/>
          <p:nvPr/>
        </p:nvSpPr>
        <p:spPr>
          <a:xfrm>
            <a:off x="7651433" y="4895493"/>
            <a:ext cx="2491621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Gargalo Comum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651433" y="5341501"/>
            <a:ext cx="5969913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Sincronização e comunicação são os </a:t>
            </a: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maiores obstáculos</a:t>
            </a: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em ambas abordagens.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84860" y="6535579"/>
            <a:ext cx="13060680" cy="1076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Este exame demonstrou, na prática, as complexidades e os impactos das arquiteturas </a:t>
            </a:r>
            <a:r>
              <a:rPr lang="en-US" sz="17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sequenciais, paralelas e distribuídas</a:t>
            </a: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no contexto dos autômatos celulares. Um trabalho focado na implementação correta, análise experimental detalhada e comparação prática.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9710" y="657225"/>
            <a:ext cx="3582948" cy="428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Fontes Consultadas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539710" y="1147286"/>
            <a:ext cx="6617494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Base Sólida para o Desenvolvimento e Análise</a:t>
            </a:r>
            <a:endParaRPr lang="en-US" sz="2150" dirty="0"/>
          </a:p>
        </p:txBody>
      </p:sp>
      <p:sp>
        <p:nvSpPr>
          <p:cNvPr id="5" name="Shape 2"/>
          <p:cNvSpPr/>
          <p:nvPr/>
        </p:nvSpPr>
        <p:spPr>
          <a:xfrm>
            <a:off x="539710" y="1721287"/>
            <a:ext cx="8064579" cy="922615"/>
          </a:xfrm>
          <a:prstGeom prst="roundRect">
            <a:avLst>
              <a:gd name="adj" fmla="val 25074"/>
            </a:avLst>
          </a:prstGeom>
          <a:solidFill>
            <a:srgbClr val="27272B"/>
          </a:solidFill>
          <a:ln w="2286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716756" y="1898333"/>
            <a:ext cx="2682240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Documentação Oficial Python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716756" y="2204918"/>
            <a:ext cx="7710487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Detalhes sobre </a:t>
            </a:r>
            <a:r>
              <a:rPr lang="en-US" sz="1200" dirty="0">
                <a:solidFill>
                  <a:srgbClr val="D7D4CC"/>
                </a:solidFill>
                <a:highlight>
                  <a:srgbClr val="34343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threading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, </a:t>
            </a:r>
            <a:r>
              <a:rPr lang="en-US" sz="1200" dirty="0">
                <a:solidFill>
                  <a:srgbClr val="D7D4CC"/>
                </a:solidFill>
                <a:highlight>
                  <a:srgbClr val="34343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socket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e </a:t>
            </a:r>
            <a:r>
              <a:rPr lang="en-US" sz="1200" dirty="0">
                <a:solidFill>
                  <a:srgbClr val="D7D4CC"/>
                </a:solidFill>
                <a:highlight>
                  <a:srgbClr val="34343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time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foram cruciais para as implementações.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539710" y="2798088"/>
            <a:ext cx="8064579" cy="907375"/>
          </a:xfrm>
          <a:prstGeom prst="roundRect">
            <a:avLst>
              <a:gd name="adj" fmla="val 25495"/>
            </a:avLst>
          </a:prstGeom>
          <a:solidFill>
            <a:srgbClr val="27272B"/>
          </a:solidFill>
          <a:ln w="2286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716756" y="2975134"/>
            <a:ext cx="2957393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Wikipedia "Conway's Game of Life"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716756" y="3281720"/>
            <a:ext cx="7710487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Forneceu a ideia base e as regras clássicas para a implementação sequencial do algoritmo.</a:t>
            </a:r>
            <a:endParaRPr lang="en-US" sz="1200" dirty="0"/>
          </a:p>
        </p:txBody>
      </p:sp>
      <p:sp>
        <p:nvSpPr>
          <p:cNvPr id="11" name="Shape 8"/>
          <p:cNvSpPr/>
          <p:nvPr/>
        </p:nvSpPr>
        <p:spPr>
          <a:xfrm>
            <a:off x="539710" y="3859649"/>
            <a:ext cx="8064579" cy="907375"/>
          </a:xfrm>
          <a:prstGeom prst="roundRect">
            <a:avLst>
              <a:gd name="adj" fmla="val 25495"/>
            </a:avLst>
          </a:prstGeom>
          <a:solidFill>
            <a:srgbClr val="27272B"/>
          </a:solidFill>
          <a:ln w="2286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716756" y="4036695"/>
            <a:ext cx="2586038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Real Python e Stack Overflow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716756" y="4343281"/>
            <a:ext cx="7710487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Exemplos e discussões sobre a estrutura de threads com divisão de linhas.</a:t>
            </a:r>
            <a:endParaRPr lang="en-US" sz="1200" dirty="0"/>
          </a:p>
        </p:txBody>
      </p:sp>
      <p:sp>
        <p:nvSpPr>
          <p:cNvPr id="14" name="Shape 11"/>
          <p:cNvSpPr/>
          <p:nvPr/>
        </p:nvSpPr>
        <p:spPr>
          <a:xfrm>
            <a:off x="539710" y="4921210"/>
            <a:ext cx="8064579" cy="922615"/>
          </a:xfrm>
          <a:prstGeom prst="roundRect">
            <a:avLst>
              <a:gd name="adj" fmla="val 25074"/>
            </a:avLst>
          </a:prstGeom>
          <a:solidFill>
            <a:srgbClr val="27272B"/>
          </a:solidFill>
          <a:ln w="2286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5" name="Text 12"/>
          <p:cNvSpPr/>
          <p:nvPr/>
        </p:nvSpPr>
        <p:spPr>
          <a:xfrm>
            <a:off x="716756" y="5098256"/>
            <a:ext cx="2646521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ChatGPT (OpenAI) e Grok (xAI)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716756" y="5404842"/>
            <a:ext cx="7710487" cy="261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Auxílio na correção e otimização do código, especialmente em aspectos de </a:t>
            </a:r>
            <a:r>
              <a:rPr lang="en-US" sz="1200" dirty="0">
                <a:solidFill>
                  <a:srgbClr val="D7D4CC"/>
                </a:solidFill>
                <a:highlight>
                  <a:srgbClr val="34343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lock</a:t>
            </a: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e sincronização.</a:t>
            </a:r>
            <a:endParaRPr lang="en-US" sz="1200" dirty="0"/>
          </a:p>
        </p:txBody>
      </p:sp>
      <p:sp>
        <p:nvSpPr>
          <p:cNvPr id="17" name="Shape 14"/>
          <p:cNvSpPr/>
          <p:nvPr/>
        </p:nvSpPr>
        <p:spPr>
          <a:xfrm>
            <a:off x="539710" y="5998012"/>
            <a:ext cx="8064579" cy="907375"/>
          </a:xfrm>
          <a:prstGeom prst="roundRect">
            <a:avLst>
              <a:gd name="adj" fmla="val 25495"/>
            </a:avLst>
          </a:prstGeom>
          <a:solidFill>
            <a:srgbClr val="27272B"/>
          </a:solidFill>
          <a:ln w="2286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8" name="Text 15"/>
          <p:cNvSpPr/>
          <p:nvPr/>
        </p:nvSpPr>
        <p:spPr>
          <a:xfrm>
            <a:off x="716756" y="6175058"/>
            <a:ext cx="2241709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"Python Speed" e Medium</a:t>
            </a:r>
            <a:endParaRPr lang="en-US" sz="1300" dirty="0"/>
          </a:p>
        </p:txBody>
      </p:sp>
      <p:sp>
        <p:nvSpPr>
          <p:cNvPr id="19" name="Text 16"/>
          <p:cNvSpPr/>
          <p:nvPr/>
        </p:nvSpPr>
        <p:spPr>
          <a:xfrm>
            <a:off x="716756" y="6481643"/>
            <a:ext cx="7710487" cy="246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Artigos e análises sobre testes de desempenho e a explicação do Global Interpreter Lock (GIL).</a:t>
            </a:r>
            <a:endParaRPr lang="en-US" sz="1200" dirty="0"/>
          </a:p>
        </p:txBody>
      </p:sp>
      <p:sp>
        <p:nvSpPr>
          <p:cNvPr id="20" name="Text 17"/>
          <p:cNvSpPr/>
          <p:nvPr/>
        </p:nvSpPr>
        <p:spPr>
          <a:xfrm>
            <a:off x="539710" y="7078861"/>
            <a:ext cx="8064579" cy="493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Agradecemos a todas as fontes que enriqueceram este estudo, garantindo a robustez teórica e prática das implementações.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72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9152" y="3656767"/>
            <a:ext cx="5328404" cy="665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Objetivo Geral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839152" y="4682252"/>
            <a:ext cx="12952095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Este trabalho visa explorar a implementação do autômato celular Jogo da Vida em três arquiteturas distintas, analisando criticamente o </a:t>
            </a:r>
            <a:r>
              <a:rPr lang="en-US" sz="1850" dirty="0">
                <a:solidFill>
                  <a:srgbClr val="FFE14D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desempenho, escalabilidade e custo computacional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de cada abordagem.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9152" y="5719167"/>
            <a:ext cx="4157543" cy="1850946"/>
          </a:xfrm>
          <a:prstGeom prst="roundRect">
            <a:avLst>
              <a:gd name="adj" fmla="val 7904"/>
            </a:avLst>
          </a:prstGeom>
          <a:solidFill>
            <a:srgbClr val="27272B"/>
          </a:solidFill>
          <a:ln w="3048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808673" y="5719167"/>
            <a:ext cx="121920" cy="1850946"/>
          </a:xfrm>
          <a:prstGeom prst="roundRect">
            <a:avLst>
              <a:gd name="adj" fmla="val 295009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1200745" y="5989320"/>
            <a:ext cx="3197066" cy="399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Versão Sequencial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1200745" y="6532721"/>
            <a:ext cx="3525798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Execução linear, ideal para baseline.</a:t>
            </a:r>
            <a:endParaRPr lang="en-US" sz="1850" dirty="0"/>
          </a:p>
        </p:txBody>
      </p:sp>
      <p:sp>
        <p:nvSpPr>
          <p:cNvPr id="9" name="Shape 6"/>
          <p:cNvSpPr/>
          <p:nvPr/>
        </p:nvSpPr>
        <p:spPr>
          <a:xfrm>
            <a:off x="5236369" y="5719167"/>
            <a:ext cx="4157543" cy="1850946"/>
          </a:xfrm>
          <a:prstGeom prst="roundRect">
            <a:avLst>
              <a:gd name="adj" fmla="val 7904"/>
            </a:avLst>
          </a:prstGeom>
          <a:solidFill>
            <a:srgbClr val="27272B"/>
          </a:solidFill>
          <a:ln w="3048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0" name="Shape 7"/>
          <p:cNvSpPr/>
          <p:nvPr/>
        </p:nvSpPr>
        <p:spPr>
          <a:xfrm>
            <a:off x="5205889" y="5719167"/>
            <a:ext cx="121920" cy="1850946"/>
          </a:xfrm>
          <a:prstGeom prst="roundRect">
            <a:avLst>
              <a:gd name="adj" fmla="val 295009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5597962" y="5989320"/>
            <a:ext cx="3197066" cy="399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Versão Paralela</a:t>
            </a:r>
            <a:endParaRPr lang="en-US" sz="2500" dirty="0"/>
          </a:p>
        </p:txBody>
      </p:sp>
      <p:sp>
        <p:nvSpPr>
          <p:cNvPr id="12" name="Text 9"/>
          <p:cNvSpPr/>
          <p:nvPr/>
        </p:nvSpPr>
        <p:spPr>
          <a:xfrm>
            <a:off x="5597962" y="6532721"/>
            <a:ext cx="3525798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Utiliza múltiplas threads para processamento simultâneo.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9633585" y="5719167"/>
            <a:ext cx="4157543" cy="1850946"/>
          </a:xfrm>
          <a:prstGeom prst="roundRect">
            <a:avLst>
              <a:gd name="adj" fmla="val 7904"/>
            </a:avLst>
          </a:prstGeom>
          <a:solidFill>
            <a:srgbClr val="27272B"/>
          </a:solidFill>
          <a:ln w="3048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4" name="Shape 11"/>
          <p:cNvSpPr/>
          <p:nvPr/>
        </p:nvSpPr>
        <p:spPr>
          <a:xfrm>
            <a:off x="9603105" y="5719167"/>
            <a:ext cx="121920" cy="1850946"/>
          </a:xfrm>
          <a:prstGeom prst="roundRect">
            <a:avLst>
              <a:gd name="adj" fmla="val 295009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Text 12"/>
          <p:cNvSpPr/>
          <p:nvPr/>
        </p:nvSpPr>
        <p:spPr>
          <a:xfrm>
            <a:off x="9995178" y="5989320"/>
            <a:ext cx="3197066" cy="399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Versão Distribuída</a:t>
            </a:r>
            <a:endParaRPr lang="en-US" sz="2500" dirty="0"/>
          </a:p>
        </p:txBody>
      </p:sp>
      <p:sp>
        <p:nvSpPr>
          <p:cNvPr id="16" name="Text 13"/>
          <p:cNvSpPr/>
          <p:nvPr/>
        </p:nvSpPr>
        <p:spPr>
          <a:xfrm>
            <a:off x="9995178" y="6532721"/>
            <a:ext cx="3525798" cy="767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Divisão do trabalho entre múltiplos nós via rede.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4463" y="630912"/>
            <a:ext cx="7747873" cy="1107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As Regras Clássicas do Jogo da Vida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84463" y="2038112"/>
            <a:ext cx="7747873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Em todas as implementações, seguimos rigorosamente as regras originais de Conway, que ditam a evolução de cada célula a cada iteração: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59235" y="2906732"/>
            <a:ext cx="299204" cy="29920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832640" y="2900601"/>
            <a:ext cx="2216348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Sobrevivência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832640" y="3297317"/>
            <a:ext cx="7099697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Uma célula viva com </a:t>
            </a:r>
            <a:r>
              <a:rPr lang="en-US" sz="15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2 ou 3 vizinhos vivos</a:t>
            </a: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permanece viva.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59235" y="4021395"/>
            <a:ext cx="299204" cy="29920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832640" y="4015264"/>
            <a:ext cx="2216348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Nascimento</a:t>
            </a:r>
            <a:endParaRPr lang="en-US" sz="1700" dirty="0"/>
          </a:p>
        </p:txBody>
      </p:sp>
      <p:sp>
        <p:nvSpPr>
          <p:cNvPr id="10" name="Text 5"/>
          <p:cNvSpPr/>
          <p:nvPr/>
        </p:nvSpPr>
        <p:spPr>
          <a:xfrm>
            <a:off x="6832640" y="4411980"/>
            <a:ext cx="7099697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Uma célula morta com </a:t>
            </a:r>
            <a:r>
              <a:rPr lang="en-US" sz="15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exatamente 3 vizinhos vivos</a:t>
            </a: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nasce.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59235" y="5136059"/>
            <a:ext cx="299204" cy="299204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832640" y="5129927"/>
            <a:ext cx="2216348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Morte</a:t>
            </a:r>
            <a:endParaRPr lang="en-US" sz="1700" dirty="0"/>
          </a:p>
        </p:txBody>
      </p:sp>
      <p:sp>
        <p:nvSpPr>
          <p:cNvPr id="13" name="Text 7"/>
          <p:cNvSpPr/>
          <p:nvPr/>
        </p:nvSpPr>
        <p:spPr>
          <a:xfrm>
            <a:off x="6832640" y="5526643"/>
            <a:ext cx="7099697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Em qualquer outra condição, a célula </a:t>
            </a:r>
            <a:r>
              <a:rPr lang="en-US" sz="15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morre</a:t>
            </a: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por subpopulação ou superpopulação, ou permanece morta.</a:t>
            </a:r>
            <a:endParaRPr lang="en-US" sz="15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59235" y="6569809"/>
            <a:ext cx="299204" cy="299204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832640" y="6563678"/>
            <a:ext cx="2216348" cy="277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Nova Matriz</a:t>
            </a:r>
            <a:endParaRPr lang="en-US" sz="1700" dirty="0"/>
          </a:p>
        </p:txBody>
      </p:sp>
      <p:sp>
        <p:nvSpPr>
          <p:cNvPr id="16" name="Text 9"/>
          <p:cNvSpPr/>
          <p:nvPr/>
        </p:nvSpPr>
        <p:spPr>
          <a:xfrm>
            <a:off x="6832640" y="6960394"/>
            <a:ext cx="7099697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Cada iteração resulta na </a:t>
            </a:r>
            <a:r>
              <a:rPr lang="en-US" sz="15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criação completa de uma nova matriz</a:t>
            </a: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para representar o próximo estado do Jogo da Vida.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5920" y="745569"/>
            <a:ext cx="8116252" cy="552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 Jogo da Vida em funcionamento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12231291" y="745569"/>
            <a:ext cx="1710690" cy="552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endParaRPr lang="en-US" sz="3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8513" y="1720215"/>
            <a:ext cx="7953375" cy="5965031"/>
          </a:xfrm>
          <a:prstGeom prst="rect">
            <a:avLst/>
          </a:prstGeom>
        </p:spPr>
      </p:pic>
      <p:pic>
        <p:nvPicPr>
          <p:cNvPr id="6" name="Imagem 5" descr="Código QR&#10;&#10;O conteúdo gerado por IA pode estar incorreto.">
            <a:extLst>
              <a:ext uri="{FF2B5EF4-FFF2-40B4-BE49-F238E27FC236}">
                <a16:creationId xmlns:a16="http://schemas.microsoft.com/office/drawing/2014/main" id="{69B7DCD6-928D-011D-3D87-DAA29ADA1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8512" y="1720214"/>
            <a:ext cx="7953374" cy="59650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5001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Versão Sequencial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106097"/>
            <a:ext cx="129023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implementação sequencial do Jogo da Vida serve como a base fundamental para este estudo. Nesta abordagem, o algoritmo processa cada célula da matriz de forma individual e consecutiva, garantindo a consistência das regras de evolução em cada iteração.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568898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Processamento Unifilar: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Todas as operações são realizadas por um único thread, calculando o estado de cada célula uma por uma.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445318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Simplicidade e Clareza: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É a forma mais direta de implementar as regras, sendo ideal para validação e depuração.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5321737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Cálculo Iterativo: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Uma nova matriz é gerada a cada iteração, garantindo que todas as células se atualizem simultaneamente com base no estado anterior.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6389489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Esta versão, embora simples e de fácil compreensão, estabelece o ponto de referência inicial para a avaliação de desempenho em comparação com as implementações mais complexas.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2085" y="386596"/>
            <a:ext cx="3124319" cy="390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Versão Sequencial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492085" y="833318"/>
            <a:ext cx="3359587" cy="312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 Base para Comparação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492085" y="1496973"/>
            <a:ext cx="1562100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Como Funciona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92085" y="1832729"/>
            <a:ext cx="6651665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Processamento em um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único fluxo de execução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92085" y="2106811"/>
            <a:ext cx="6651665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Cada célula da matriz é analisada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individualmente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492085" y="2380893"/>
            <a:ext cx="6651665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cada iteração, a matriz é reconstruída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linearmente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492085" y="2746296"/>
            <a:ext cx="1562100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Vantagens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92085" y="3082052"/>
            <a:ext cx="6651665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Código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simples e direto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492085" y="3356134"/>
            <a:ext cx="6651665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Baixa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chance de erros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de sincronização.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492085" y="3630216"/>
            <a:ext cx="6651665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Serve como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linha de base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para comparar outras versões.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7494270" y="1496973"/>
            <a:ext cx="1562100" cy="195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Desvantagens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7494270" y="1832729"/>
            <a:ext cx="6651665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Não utiliza múltiplos núcleos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do processador.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7494270" y="2106811"/>
            <a:ext cx="6651665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Baixa escalabilidade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para grandes problemas.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7494270" y="2380893"/>
            <a:ext cx="6651665" cy="224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Matrizes grandes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multiplicam exponencialmente o tempo de execução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10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4270" y="2763917"/>
            <a:ext cx="6651665" cy="66516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9705" y="392668"/>
            <a:ext cx="4842510" cy="3965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Versão Paralela com Threads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499705" y="846296"/>
            <a:ext cx="3989546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 Busca por Aceleração Local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499705" y="1520547"/>
            <a:ext cx="1586627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Como Funciona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499705" y="1861661"/>
            <a:ext cx="6641306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matriz é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dividida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entre várias threads.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99705" y="2139910"/>
            <a:ext cx="6641306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Cada thread processa uma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parte das células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499705" y="2418159"/>
            <a:ext cx="6641306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As threads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sincronizam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seus resultados a cada nova geração.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499705" y="2789277"/>
            <a:ext cx="1586627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Vantagens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99705" y="3130391"/>
            <a:ext cx="6641306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Potencial para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reduzir o tempo total de execução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499705" y="3408640"/>
            <a:ext cx="6641306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Aproveita múltiplos núcleos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da CPU disponível.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499705" y="3686889"/>
            <a:ext cx="6641306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Relativamente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fácil de testar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em ambiente local.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7497008" y="1520547"/>
            <a:ext cx="1586627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Desvantagens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7497008" y="1861661"/>
            <a:ext cx="6641306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Overhead de criação e sincronização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de threads.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7497008" y="2139910"/>
            <a:ext cx="6641306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Acesso simultâneo à memória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pode reduzir a eficiência.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7497008" y="2418159"/>
            <a:ext cx="6641306" cy="228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 aumento de threads </a:t>
            </a:r>
            <a:r>
              <a:rPr lang="en-US" sz="11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nem sempre garante</a:t>
            </a:r>
            <a:r>
              <a:rPr lang="en-US" sz="11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melhor desempenho.</a:t>
            </a:r>
            <a:endParaRPr lang="en-US" sz="110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008" y="2807137"/>
            <a:ext cx="6641306" cy="66413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2468" y="550307"/>
            <a:ext cx="9198650" cy="549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Por Que o Paralelo Não Acelerou Tanto?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92468" y="1178957"/>
            <a:ext cx="7583924" cy="439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Entendendo os Desafios de Desempenho</a:t>
            </a:r>
            <a:endParaRPr lang="en-US" sz="2750" dirty="0"/>
          </a:p>
        </p:txBody>
      </p:sp>
      <p:sp>
        <p:nvSpPr>
          <p:cNvPr id="4" name="Shape 2"/>
          <p:cNvSpPr/>
          <p:nvPr/>
        </p:nvSpPr>
        <p:spPr>
          <a:xfrm>
            <a:off x="692468" y="2212062"/>
            <a:ext cx="6523792" cy="2058472"/>
          </a:xfrm>
          <a:prstGeom prst="roundRect">
            <a:avLst>
              <a:gd name="adj" fmla="val 5331"/>
            </a:avLst>
          </a:prstGeom>
          <a:solidFill>
            <a:srgbClr val="27272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3"/>
          <p:cNvSpPr/>
          <p:nvPr/>
        </p:nvSpPr>
        <p:spPr>
          <a:xfrm>
            <a:off x="692468" y="2189202"/>
            <a:ext cx="6523792" cy="91440"/>
          </a:xfrm>
          <a:prstGeom prst="roundRect">
            <a:avLst>
              <a:gd name="adj" fmla="val 324593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4"/>
          <p:cNvSpPr/>
          <p:nvPr/>
        </p:nvSpPr>
        <p:spPr>
          <a:xfrm>
            <a:off x="3657540" y="1915358"/>
            <a:ext cx="593527" cy="593527"/>
          </a:xfrm>
          <a:prstGeom prst="roundRect">
            <a:avLst>
              <a:gd name="adj" fmla="val 154062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5"/>
          <p:cNvSpPr/>
          <p:nvPr/>
        </p:nvSpPr>
        <p:spPr>
          <a:xfrm>
            <a:off x="3835539" y="2063710"/>
            <a:ext cx="23741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913090" y="2706648"/>
            <a:ext cx="3707606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Overhead Maior que o Trabalho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913090" y="3100149"/>
            <a:ext cx="6082546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Em matrizes menores (ex: 500x500), o custo de criar e sincronizar threads </a:t>
            </a:r>
            <a:r>
              <a:rPr lang="en-US" sz="15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supera os ganhos</a:t>
            </a: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do paralelismo.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414022" y="2212062"/>
            <a:ext cx="6523911" cy="2058472"/>
          </a:xfrm>
          <a:prstGeom prst="roundRect">
            <a:avLst>
              <a:gd name="adj" fmla="val 5331"/>
            </a:avLst>
          </a:prstGeom>
          <a:solidFill>
            <a:srgbClr val="27272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9"/>
          <p:cNvSpPr/>
          <p:nvPr/>
        </p:nvSpPr>
        <p:spPr>
          <a:xfrm>
            <a:off x="7414022" y="2189202"/>
            <a:ext cx="6523911" cy="91440"/>
          </a:xfrm>
          <a:prstGeom prst="roundRect">
            <a:avLst>
              <a:gd name="adj" fmla="val 324593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Shape 10"/>
          <p:cNvSpPr/>
          <p:nvPr/>
        </p:nvSpPr>
        <p:spPr>
          <a:xfrm>
            <a:off x="10379214" y="1915358"/>
            <a:ext cx="593527" cy="593527"/>
          </a:xfrm>
          <a:prstGeom prst="roundRect">
            <a:avLst>
              <a:gd name="adj" fmla="val 154062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1"/>
          <p:cNvSpPr/>
          <p:nvPr/>
        </p:nvSpPr>
        <p:spPr>
          <a:xfrm>
            <a:off x="10557212" y="2063710"/>
            <a:ext cx="23741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7634645" y="2706648"/>
            <a:ext cx="2198489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Lei de Amdahl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7634645" y="3100149"/>
            <a:ext cx="6082665" cy="949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existência de uma parte </a:t>
            </a:r>
            <a:r>
              <a:rPr lang="en-US" sz="15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inerentemente sequencial</a:t>
            </a: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no algoritmo limita o ganho máximo que pode ser obtido pelo paralelismo.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692468" y="4765000"/>
            <a:ext cx="6523792" cy="2058472"/>
          </a:xfrm>
          <a:prstGeom prst="roundRect">
            <a:avLst>
              <a:gd name="adj" fmla="val 5331"/>
            </a:avLst>
          </a:prstGeom>
          <a:solidFill>
            <a:srgbClr val="27272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Shape 15"/>
          <p:cNvSpPr/>
          <p:nvPr/>
        </p:nvSpPr>
        <p:spPr>
          <a:xfrm>
            <a:off x="692468" y="4742140"/>
            <a:ext cx="6523792" cy="91440"/>
          </a:xfrm>
          <a:prstGeom prst="roundRect">
            <a:avLst>
              <a:gd name="adj" fmla="val 324593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Shape 16"/>
          <p:cNvSpPr/>
          <p:nvPr/>
        </p:nvSpPr>
        <p:spPr>
          <a:xfrm>
            <a:off x="3657540" y="4468297"/>
            <a:ext cx="593527" cy="593527"/>
          </a:xfrm>
          <a:prstGeom prst="roundRect">
            <a:avLst>
              <a:gd name="adj" fmla="val 154062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9" name="Text 17"/>
          <p:cNvSpPr/>
          <p:nvPr/>
        </p:nvSpPr>
        <p:spPr>
          <a:xfrm>
            <a:off x="3835539" y="4616648"/>
            <a:ext cx="23741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913090" y="5259586"/>
            <a:ext cx="2357914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Conflito de Memória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913090" y="5653088"/>
            <a:ext cx="6082546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Múltiplas threads acessando e atualizando a mesma estrutura de dados simultaneamente geram </a:t>
            </a:r>
            <a:r>
              <a:rPr lang="en-US" sz="15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contenção e esperas</a:t>
            </a: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550" dirty="0"/>
          </a:p>
        </p:txBody>
      </p:sp>
      <p:sp>
        <p:nvSpPr>
          <p:cNvPr id="22" name="Shape 20"/>
          <p:cNvSpPr/>
          <p:nvPr/>
        </p:nvSpPr>
        <p:spPr>
          <a:xfrm>
            <a:off x="7414022" y="4765000"/>
            <a:ext cx="6523911" cy="2058472"/>
          </a:xfrm>
          <a:prstGeom prst="roundRect">
            <a:avLst>
              <a:gd name="adj" fmla="val 5331"/>
            </a:avLst>
          </a:prstGeom>
          <a:solidFill>
            <a:srgbClr val="27272B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3" name="Shape 21"/>
          <p:cNvSpPr/>
          <p:nvPr/>
        </p:nvSpPr>
        <p:spPr>
          <a:xfrm>
            <a:off x="7414022" y="4742140"/>
            <a:ext cx="6523911" cy="91440"/>
          </a:xfrm>
          <a:prstGeom prst="roundRect">
            <a:avLst>
              <a:gd name="adj" fmla="val 324593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4" name="Shape 22"/>
          <p:cNvSpPr/>
          <p:nvPr/>
        </p:nvSpPr>
        <p:spPr>
          <a:xfrm>
            <a:off x="10379214" y="4468297"/>
            <a:ext cx="593527" cy="593527"/>
          </a:xfrm>
          <a:prstGeom prst="roundRect">
            <a:avLst>
              <a:gd name="adj" fmla="val 154062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5" name="Text 23"/>
          <p:cNvSpPr/>
          <p:nvPr/>
        </p:nvSpPr>
        <p:spPr>
          <a:xfrm>
            <a:off x="10557212" y="4616648"/>
            <a:ext cx="237411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</a:t>
            </a: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7634645" y="5259586"/>
            <a:ext cx="2857976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Falso Compartilhamento</a:t>
            </a:r>
            <a:endParaRPr lang="en-US" sz="1700" dirty="0"/>
          </a:p>
        </p:txBody>
      </p:sp>
      <p:sp>
        <p:nvSpPr>
          <p:cNvPr id="27" name="Text 25"/>
          <p:cNvSpPr/>
          <p:nvPr/>
        </p:nvSpPr>
        <p:spPr>
          <a:xfrm>
            <a:off x="7634645" y="5653088"/>
            <a:ext cx="6082665" cy="9497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Threads acessando dados em </a:t>
            </a:r>
            <a:r>
              <a:rPr lang="en-US" sz="15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linhas de cache próximas</a:t>
            </a: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, mesmo que não sejam os mesmos dados, causam invalidade e recarga de cache.</a:t>
            </a:r>
            <a:endParaRPr lang="en-US" sz="1550" dirty="0"/>
          </a:p>
        </p:txBody>
      </p:sp>
      <p:sp>
        <p:nvSpPr>
          <p:cNvPr id="28" name="Text 26"/>
          <p:cNvSpPr/>
          <p:nvPr/>
        </p:nvSpPr>
        <p:spPr>
          <a:xfrm>
            <a:off x="692468" y="7046000"/>
            <a:ext cx="13245465" cy="6331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Os testes revelaram que o paralelismo </a:t>
            </a:r>
            <a:r>
              <a:rPr lang="en-US" sz="1550" dirty="0">
                <a:solidFill>
                  <a:srgbClr val="FFE14D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não gerou ganhos significativos</a:t>
            </a:r>
            <a:r>
              <a:rPr lang="en-US" sz="15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, em muitos casos resultando em desempenho igual ou inferior à versão sequencial, especialmente com o aumento do número de threads.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1964" y="370880"/>
            <a:ext cx="2997279" cy="374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Versão Distribuída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471964" y="799386"/>
            <a:ext cx="4670584" cy="299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Escalabilidade Além de Um Único Nó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471964" y="1436132"/>
            <a:ext cx="1498640" cy="187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Como Funciona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471964" y="1758196"/>
            <a:ext cx="667869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matriz é </a:t>
            </a:r>
            <a:r>
              <a:rPr lang="en-US" sz="10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dividida</a:t>
            </a: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entre múltiplos computadores ou processos.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471964" y="2021086"/>
            <a:ext cx="667869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 comunicação e sincronização ocorrem via </a:t>
            </a:r>
            <a:r>
              <a:rPr lang="en-US" sz="10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Sockets ou Java RMI</a:t>
            </a: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471964" y="2283976"/>
            <a:ext cx="667869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Cada nó calcula uma parte e envia o resultado para um </a:t>
            </a:r>
            <a:r>
              <a:rPr lang="en-US" sz="10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servidor coordenador</a:t>
            </a: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471964" y="2634496"/>
            <a:ext cx="1498640" cy="187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Vantagens</a:t>
            </a:r>
            <a:endParaRPr lang="en-US" sz="1150" dirty="0"/>
          </a:p>
        </p:txBody>
      </p:sp>
      <p:sp>
        <p:nvSpPr>
          <p:cNvPr id="9" name="Text 7"/>
          <p:cNvSpPr/>
          <p:nvPr/>
        </p:nvSpPr>
        <p:spPr>
          <a:xfrm>
            <a:off x="471964" y="2956560"/>
            <a:ext cx="667869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Permite </a:t>
            </a:r>
            <a:r>
              <a:rPr lang="en-US" sz="10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escalar horizontalmente</a:t>
            </a: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(adicionar mais máquinas).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471964" y="3219450"/>
            <a:ext cx="667869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Capaz de processar </a:t>
            </a:r>
            <a:r>
              <a:rPr lang="en-US" sz="10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matrizes muito maiores</a:t>
            </a: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471964" y="3482340"/>
            <a:ext cx="667869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 benefício aumenta </a:t>
            </a:r>
            <a:r>
              <a:rPr lang="en-US" sz="10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proporcionalmente ao tamanho do problema</a:t>
            </a: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7487364" y="1436132"/>
            <a:ext cx="1498640" cy="187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Desvantagens</a:t>
            </a:r>
            <a:endParaRPr lang="en-US" sz="1150" dirty="0"/>
          </a:p>
        </p:txBody>
      </p:sp>
      <p:sp>
        <p:nvSpPr>
          <p:cNvPr id="13" name="Text 11"/>
          <p:cNvSpPr/>
          <p:nvPr/>
        </p:nvSpPr>
        <p:spPr>
          <a:xfrm>
            <a:off x="7487364" y="1758196"/>
            <a:ext cx="667869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Latência de rede</a:t>
            </a: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é um fator crítico.</a:t>
            </a:r>
            <a:endParaRPr lang="en-US" sz="1050" dirty="0"/>
          </a:p>
        </p:txBody>
      </p:sp>
      <p:sp>
        <p:nvSpPr>
          <p:cNvPr id="14" name="Text 12"/>
          <p:cNvSpPr/>
          <p:nvPr/>
        </p:nvSpPr>
        <p:spPr>
          <a:xfrm>
            <a:off x="7487364" y="2021086"/>
            <a:ext cx="667869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Sincronização entre nós é </a:t>
            </a:r>
            <a:r>
              <a:rPr lang="en-US" sz="10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significativamente mais lenta</a:t>
            </a: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7487364" y="2283976"/>
            <a:ext cx="667869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Custo de serialização e transferência</a:t>
            </a: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de dados é alto.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7487364" y="2546866"/>
            <a:ext cx="6678692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Para problemas pequenos, pode ser </a:t>
            </a:r>
            <a:r>
              <a:rPr lang="en-US" sz="105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mais lenta</a:t>
            </a:r>
            <a:r>
              <a:rPr lang="en-US" sz="10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que a versão paralela.</a:t>
            </a:r>
            <a:endParaRPr lang="en-US" sz="105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7364" y="2914293"/>
            <a:ext cx="6678692" cy="66786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1056</Words>
  <Application>Microsoft Office PowerPoint</Application>
  <PresentationFormat>Personalizar</PresentationFormat>
  <Paragraphs>131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Comfortaa Bold</vt:lpstr>
      <vt:lpstr>Arial</vt:lpstr>
      <vt:lpstr>Consolas</vt:lpstr>
      <vt:lpstr>Raleway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Renan Gabriel Bueno (Tecnologia da Informação)</cp:lastModifiedBy>
  <cp:revision>2</cp:revision>
  <dcterms:created xsi:type="dcterms:W3CDTF">2025-12-01T18:51:20Z</dcterms:created>
  <dcterms:modified xsi:type="dcterms:W3CDTF">2025-12-01T19:09:01Z</dcterms:modified>
</cp:coreProperties>
</file>